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78" r:id="rId6"/>
    <p:sldId id="276" r:id="rId7"/>
    <p:sldId id="263" r:id="rId8"/>
    <p:sldId id="264" r:id="rId9"/>
    <p:sldId id="266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97" d="100"/>
          <a:sy n="97" d="100"/>
        </p:scale>
        <p:origin x="-11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>
        <c:manualLayout>
          <c:layoutTarget val="inner"/>
          <c:xMode val="edge"/>
          <c:yMode val="edge"/>
          <c:x val="0.40482295035608512"/>
          <c:y val="0.14060040712810634"/>
          <c:w val="0.55096045647002734"/>
          <c:h val="0.44401325462550134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4061</c:v>
                </c:pt>
                <c:pt idx="1">
                  <c:v>11745.6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D4-4987-A3C4-09C7473E61ED}"/>
            </c:ext>
          </c:extLst>
        </c:ser>
        <c:gapWidth val="95"/>
        <c:gapDepth val="95"/>
        <c:shape val="cylinder"/>
        <c:axId val="134538368"/>
        <c:axId val="134539904"/>
        <c:axId val="0"/>
      </c:bar3DChart>
      <c:catAx>
        <c:axId val="134538368"/>
        <c:scaling>
          <c:orientation val="minMax"/>
        </c:scaling>
        <c:axPos val="l"/>
        <c:numFmt formatCode="General" sourceLinked="0"/>
        <c:majorTickMark val="none"/>
        <c:tickLblPos val="nextTo"/>
        <c:crossAx val="134539904"/>
        <c:crosses val="autoZero"/>
        <c:auto val="1"/>
        <c:lblAlgn val="ctr"/>
        <c:lblOffset val="100"/>
      </c:catAx>
      <c:valAx>
        <c:axId val="134539904"/>
        <c:scaling>
          <c:orientation val="minMax"/>
        </c:scaling>
        <c:axPos val="b"/>
        <c:majorGridlines/>
        <c:numFmt formatCode="0.0" sourceLinked="1"/>
        <c:majorTickMark val="none"/>
        <c:tickLblPos val="nextTo"/>
        <c:crossAx val="1345383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1041666666666665"/>
          <c:y val="0.16520626907282537"/>
          <c:w val="0.8291666666666665"/>
          <c:h val="0.75107071544286663"/>
        </c:manualLayout>
      </c:layout>
      <c:pie3DChart>
        <c:varyColors val="1"/>
        <c:ser>
          <c:idx val="0"/>
          <c:order val="0"/>
          <c:tx>
            <c:strRef>
              <c:f>Лист1!$B$28</c:f>
              <c:strCache>
                <c:ptCount val="1"/>
              </c:strCache>
            </c:strRef>
          </c:tx>
          <c:explosion val="23"/>
          <c:dLbls>
            <c:dLbl>
              <c:idx val="0"/>
              <c:layout>
                <c:manualLayout>
                  <c:x val="-7.9750984251968526E-2"/>
                  <c:y val="-4.086783709452587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190,8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1,4%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9.169127296587982E-4"/>
                  <c:y val="-4.266209546773178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оборона
</a:t>
                    </a:r>
                    <a:r>
                      <a:rPr lang="ru-RU" dirty="0" smtClean="0"/>
                      <a:t>240,2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1,8 %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5.0390501968504101E-2"/>
                  <c:y val="1.809874543194062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 
</a:t>
                    </a:r>
                    <a:r>
                      <a:rPr lang="ru-RU" dirty="0" smtClean="0"/>
                      <a:t>1893,9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13,9 %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2.7562335958005255E-2"/>
                  <c:y val="4.217027559055115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
</a:t>
                    </a:r>
                    <a:r>
                      <a:rPr lang="ru-RU" dirty="0" smtClean="0"/>
                      <a:t>4891,8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36,0 %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4"/>
              <c:layout>
                <c:manualLayout>
                  <c:x val="0.18762499999999999"/>
                  <c:y val="9.273876351580470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трансферты общего характера бюджетам субъектов 
</a:t>
                    </a:r>
                    <a:r>
                      <a:rPr lang="ru-RU" dirty="0" smtClean="0"/>
                      <a:t>42,2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0,3%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5"/>
              <c:layout>
                <c:manualLayout>
                  <c:x val="-2.3704068241469818E-4"/>
                  <c:y val="1.56046791997890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дороги
</a:t>
                    </a:r>
                    <a:r>
                      <a:rPr lang="ru-RU" dirty="0" smtClean="0"/>
                      <a:t>735,2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5,4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6"/>
              <c:layout>
                <c:manualLayout>
                  <c:x val="-4.2757053805774325E-2"/>
                  <c:y val="4.863692875711123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Спорт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25,1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0,2%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7"/>
              <c:layout>
                <c:manualLayout>
                  <c:x val="0"/>
                  <c:y val="-7.22548317823908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</a:t>
                    </a:r>
                    <a:r>
                      <a:rPr lang="ru-RU" baseline="0" dirty="0" smtClean="0"/>
                      <a:t> расходы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5578,1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41,0 %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Percent val="1"/>
            </c:dLbl>
            <c:dLbl>
              <c:idx val="8"/>
              <c:layout>
                <c:manualLayout>
                  <c:x val="3.935941601049868E-2"/>
                  <c:y val="-0.1961775232641371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
</a:t>
                    </a:r>
                    <a:r>
                      <a:rPr lang="ru-RU" dirty="0" smtClean="0"/>
                      <a:t>4428,4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38,0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Val val="1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Лист1!$A$3:$A$10</c:f>
              <c:strCache>
                <c:ptCount val="8"/>
                <c:pt idx="0">
                  <c:v>социальная политика</c:v>
                </c:pt>
                <c:pt idx="1">
                  <c:v>национальная оборона</c:v>
                </c:pt>
                <c:pt idx="2">
                  <c:v>жилищно-коммунальное хозяйство </c:v>
                </c:pt>
                <c:pt idx="3">
                  <c:v>культура</c:v>
                </c:pt>
                <c:pt idx="4">
                  <c:v>межбюджетные трансферты общего характера бюджетам субъектов </c:v>
                </c:pt>
                <c:pt idx="5">
                  <c:v>дороги</c:v>
                </c:pt>
                <c:pt idx="6">
                  <c:v>спорт</c:v>
                </c:pt>
                <c:pt idx="7">
                  <c:v>общегосударственные вопросы</c:v>
                </c:pt>
              </c:strCache>
            </c:strRef>
          </c:cat>
          <c:val>
            <c:numRef>
              <c:f>Лист1!$B$3:$B$10</c:f>
              <c:numCache>
                <c:formatCode>General</c:formatCode>
                <c:ptCount val="8"/>
                <c:pt idx="0">
                  <c:v>190.8</c:v>
                </c:pt>
                <c:pt idx="1">
                  <c:v>240.2</c:v>
                </c:pt>
                <c:pt idx="2" formatCode="0.0">
                  <c:v>1893.9</c:v>
                </c:pt>
                <c:pt idx="3" formatCode="0.0">
                  <c:v>4891.8</c:v>
                </c:pt>
                <c:pt idx="4">
                  <c:v>42.2</c:v>
                </c:pt>
                <c:pt idx="5">
                  <c:v>735.2</c:v>
                </c:pt>
                <c:pt idx="6">
                  <c:v>25.1</c:v>
                </c:pt>
                <c:pt idx="7">
                  <c:v>5578.1</c:v>
                </c:pt>
              </c:numCache>
            </c:numRef>
          </c:val>
        </c:ser>
      </c:pie3DChart>
      <c:spPr>
        <a:noFill/>
        <a:ln w="25393">
          <a:noFill/>
        </a:ln>
      </c:spPr>
    </c:plotArea>
    <c:plotVisOnly val="1"/>
    <c:dispBlanksAs val="zero"/>
  </c:chart>
  <c:txPr>
    <a:bodyPr/>
    <a:lstStyle/>
    <a:p>
      <a:pPr>
        <a:defRPr sz="1798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F724-242B-4323-9482-2F2AB028F200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CE78-95B3-457A-B808-6D53EA85D5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377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385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EFAADD-37B5-45E1-B42B-1BCB09559BEA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1EFAADD-37B5-45E1-B42B-1BCB09559BEA}" type="datetimeFigureOut">
              <a:rPr lang="ru-RU" smtClean="0"/>
              <a:pPr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4422"/>
            <a:ext cx="8929718" cy="2000264"/>
          </a:xfrm>
        </p:spPr>
        <p:txBody>
          <a:bodyPr>
            <a:noAutofit/>
          </a:bodyPr>
          <a:lstStyle/>
          <a:p>
            <a:pPr algn="l"/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ОТЧЕТ СЕКТОРА</a:t>
            </a: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ЭКОНОМИКИ И </a:t>
            </a: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ФИНАНСОВ</a:t>
            </a: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/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за 20</a:t>
            </a: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</a:t>
            </a: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 </a:t>
            </a: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357826"/>
            <a:ext cx="5472106" cy="966782"/>
          </a:xfrm>
        </p:spPr>
        <p:txBody>
          <a:bodyPr/>
          <a:lstStyle/>
          <a:p>
            <a:pPr algn="r"/>
            <a:r>
              <a:rPr lang="ru-RU" dirty="0" err="1" smtClean="0">
                <a:solidFill>
                  <a:srgbClr val="7030A0"/>
                </a:solidFill>
              </a:rPr>
              <a:t>Натальевское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сельское поселение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2" y="533400"/>
            <a:ext cx="8064530" cy="160971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Для выполнения задач, поставленных перед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СЕКТОрОМ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экономики и финансов, используются следующие информационные системы 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80928"/>
            <a:ext cx="8001056" cy="4077072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§"/>
            </a:pPr>
            <a:r>
              <a:rPr lang="ru-RU" sz="2200" dirty="0"/>
              <a:t>Программа создания и корректировки информационного фонда бухгалтерской отчетности –СКИФ-Свод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Система удаленного финансового документооборота Федерального казначейства (СУФД)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«Мониторинг налоговых доходов»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Программное Обеспечение «Доп.расшифровка к месячному отчету»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Комплекс электронной отчетности и документооборота «</a:t>
            </a:r>
            <a:r>
              <a:rPr lang="ru-RU" sz="2200" dirty="0" err="1"/>
              <a:t>Сбис</a:t>
            </a:r>
            <a:r>
              <a:rPr lang="ru-RU" sz="2200" dirty="0"/>
              <a:t>++»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«Прогноз»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1С-предприятие и 1С-зарплата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Информационная система «</a:t>
            </a:r>
            <a:r>
              <a:rPr lang="ru-RU" sz="2200" dirty="0" err="1"/>
              <a:t>скиф-бп</a:t>
            </a:r>
            <a:r>
              <a:rPr lang="ru-RU" sz="2200" dirty="0"/>
              <a:t>»</a:t>
            </a:r>
          </a:p>
          <a:p>
            <a:pPr algn="l">
              <a:buFont typeface="Wingdings" pitchFamily="2" charset="2"/>
              <a:buChar char="§"/>
            </a:pPr>
            <a:r>
              <a:rPr lang="ru-RU" sz="2200" dirty="0"/>
              <a:t>-АВТОМАТИЗИРОВАННАЯ СИСТЕМА «</a:t>
            </a:r>
            <a:r>
              <a:rPr lang="ru-RU" sz="2200" dirty="0" err="1"/>
              <a:t>АЦК-Финансы</a:t>
            </a:r>
            <a:r>
              <a:rPr lang="ru-RU" sz="2200" dirty="0"/>
              <a:t>»,»</a:t>
            </a:r>
            <a:r>
              <a:rPr lang="ru-RU" sz="2200" dirty="0" err="1"/>
              <a:t>АЦК-Планирование</a:t>
            </a:r>
            <a:r>
              <a:rPr lang="ru-RU" sz="2200" dirty="0"/>
              <a:t>»</a:t>
            </a:r>
          </a:p>
          <a:p>
            <a:pPr algn="just">
              <a:buFont typeface="Wingdings" pitchFamily="2" charset="2"/>
              <a:buChar char="§"/>
            </a:pPr>
            <a:endParaRPr lang="ru-RU" sz="2200" dirty="0"/>
          </a:p>
          <a:p>
            <a:pPr>
              <a:buFont typeface="Wingdings" pitchFamily="2" charset="2"/>
              <a:buChar char="§"/>
            </a:pPr>
            <a:endParaRPr lang="ru-RU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548680"/>
            <a:ext cx="8286808" cy="580927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400" dirty="0"/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Повышение эффективности бюджетной политики, в том числе за счет роста эффективности бюджетных расходов, проведения структурных реформ в социальной сфере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Соответствие финансовых возможностей </a:t>
            </a:r>
            <a:r>
              <a:rPr lang="ru-RU" sz="2400" dirty="0" err="1" smtClean="0"/>
              <a:t>Натальевского</a:t>
            </a:r>
            <a:r>
              <a:rPr lang="ru-RU" sz="2400" dirty="0" smtClean="0"/>
              <a:t> </a:t>
            </a:r>
            <a:r>
              <a:rPr lang="ru-RU" sz="2400" dirty="0"/>
              <a:t>сельского поселения ключевым направлениям развития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Повышение роли бюджетной политики для поддержки экономического роста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/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143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 СЕКТОРА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396044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обеспечение проведения и реализации единой финансовой и бюджетной политики в </a:t>
            </a:r>
            <a:r>
              <a:rPr lang="ru-RU" sz="2800" dirty="0" err="1" smtClean="0">
                <a:latin typeface="Times New Roman" pitchFamily="18" charset="0"/>
              </a:rPr>
              <a:t>Натальевском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сельском поселении;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формирование проектов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и прогноза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исполнения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ведение бюджетного учета и формирование отчетности об исполнении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и консолидированного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осуществление финансового контроля в пределах установленной компетенции;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совершенствование организации бюджетного процесса в </a:t>
            </a:r>
            <a:r>
              <a:rPr lang="ru-RU" sz="2800" dirty="0" err="1" smtClean="0">
                <a:latin typeface="Times New Roman" pitchFamily="18" charset="0"/>
              </a:rPr>
              <a:t>Натальевском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сельском поселении;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осуществляет разработку проектов программ, а также прогноза социально-экономического развития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размещения заказов, разработка прогнозов и планов проведения закупок; формирование материалов для заключения контрактов (договоров) и контроля за сроками выполнения договорных обязательств;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проведение и разработка документации для </a:t>
            </a:r>
            <a:r>
              <a:rPr lang="ru-RU" sz="2800" dirty="0" smtClean="0">
                <a:latin typeface="Times New Roman" pitchFamily="18" charset="0"/>
              </a:rPr>
              <a:t>комиссии по контролю  и обеспечению собираемости налоговых и неналоговых доходов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effectLst/>
                <a:latin typeface="Times New Roman" pitchFamily="18" charset="0"/>
              </a:rPr>
              <a:t>Бюджет </a:t>
            </a:r>
            <a:r>
              <a:rPr lang="ru-RU" sz="3200" b="1" dirty="0" err="1" smtClean="0">
                <a:effectLst/>
                <a:latin typeface="Times New Roman" pitchFamily="18" charset="0"/>
              </a:rPr>
              <a:t>Натальевского</a:t>
            </a:r>
            <a:r>
              <a:rPr lang="ru-RU" sz="3200" b="1" dirty="0" smtClean="0">
                <a:effectLst/>
                <a:latin typeface="Times New Roman" pitchFamily="18" charset="0"/>
              </a:rPr>
              <a:t> </a:t>
            </a:r>
            <a:r>
              <a:rPr lang="ru-RU" sz="3200" b="1" dirty="0">
                <a:effectLst/>
                <a:latin typeface="Times New Roman" pitchFamily="18" charset="0"/>
              </a:rPr>
              <a:t>сельского поселения на 20</a:t>
            </a:r>
            <a:r>
              <a:rPr lang="en-US" sz="3200" b="1" dirty="0" smtClean="0">
                <a:effectLst/>
                <a:latin typeface="Times New Roman" pitchFamily="18" charset="0"/>
              </a:rPr>
              <a:t>2</a:t>
            </a:r>
            <a:r>
              <a:rPr lang="ru-RU" sz="3200" b="1" dirty="0" smtClean="0">
                <a:effectLst/>
                <a:latin typeface="Times New Roman" pitchFamily="18" charset="0"/>
              </a:rPr>
              <a:t>1 </a:t>
            </a:r>
            <a:r>
              <a:rPr lang="ru-RU" sz="3200" b="1" dirty="0">
                <a:effectLst/>
                <a:latin typeface="Times New Roman" pitchFamily="18" charset="0"/>
              </a:rPr>
              <a:t>год и на плановый период </a:t>
            </a:r>
            <a:r>
              <a:rPr lang="ru-RU" sz="3200" b="1" dirty="0" smtClean="0">
                <a:effectLst/>
                <a:latin typeface="Times New Roman" pitchFamily="18" charset="0"/>
              </a:rPr>
              <a:t>2022 </a:t>
            </a:r>
            <a:r>
              <a:rPr lang="ru-RU" sz="3200" b="1" dirty="0">
                <a:effectLst/>
                <a:latin typeface="Times New Roman" pitchFamily="18" charset="0"/>
              </a:rPr>
              <a:t>и </a:t>
            </a:r>
            <a:r>
              <a:rPr lang="ru-RU" sz="3200" b="1" dirty="0" smtClean="0">
                <a:effectLst/>
                <a:latin typeface="Times New Roman" pitchFamily="18" charset="0"/>
              </a:rPr>
              <a:t>2023 </a:t>
            </a:r>
            <a:r>
              <a:rPr lang="ru-RU" sz="3200" b="1" dirty="0">
                <a:effectLst/>
                <a:latin typeface="Times New Roman" pitchFamily="18" charset="0"/>
              </a:rPr>
              <a:t>годов утвержден решением Собрания депутатов </a:t>
            </a:r>
            <a:r>
              <a:rPr lang="ru-RU" sz="3200" b="1" dirty="0" err="1" smtClean="0">
                <a:effectLst/>
                <a:latin typeface="Times New Roman" pitchFamily="18" charset="0"/>
              </a:rPr>
              <a:t>Натальевского</a:t>
            </a:r>
            <a:r>
              <a:rPr lang="ru-RU" sz="3200" b="1" dirty="0" smtClean="0">
                <a:effectLst/>
                <a:latin typeface="Times New Roman" pitchFamily="18" charset="0"/>
              </a:rPr>
              <a:t> </a:t>
            </a:r>
            <a:r>
              <a:rPr lang="ru-RU" sz="3200" b="1" dirty="0">
                <a:effectLst/>
                <a:latin typeface="Times New Roman" pitchFamily="18" charset="0"/>
              </a:rPr>
              <a:t>сельского поселения </a:t>
            </a:r>
            <a:r>
              <a:rPr lang="ru-RU" sz="3200" b="1" dirty="0" smtClean="0">
                <a:effectLst/>
                <a:latin typeface="Times New Roman" pitchFamily="18" charset="0"/>
              </a:rPr>
              <a:t>от </a:t>
            </a:r>
            <a:r>
              <a:rPr lang="ru-RU" sz="3200" b="1" dirty="0" smtClean="0">
                <a:effectLst/>
                <a:latin typeface="Sitka Small" pitchFamily="2" charset="0"/>
              </a:rPr>
              <a:t>28.12.2020  г.</a:t>
            </a:r>
            <a:r>
              <a:rPr lang="ru-RU" sz="3200" b="1" i="1" dirty="0" smtClean="0">
                <a:effectLst/>
                <a:latin typeface="Sitka Small" pitchFamily="2" charset="0"/>
              </a:rPr>
              <a:t> </a:t>
            </a:r>
            <a:r>
              <a:rPr lang="ru-RU" sz="3200" b="1" i="1" dirty="0">
                <a:effectLst/>
                <a:latin typeface="Sitka Small" pitchFamily="2" charset="0"/>
              </a:rPr>
              <a:t>№ </a:t>
            </a:r>
            <a:r>
              <a:rPr lang="ru-RU" sz="3200" b="1" i="1" dirty="0" smtClean="0">
                <a:effectLst/>
                <a:latin typeface="Sitka Small" pitchFamily="2" charset="0"/>
              </a:rPr>
              <a:t>120.</a:t>
            </a:r>
            <a:endParaRPr lang="ru-RU" sz="3200" b="1" dirty="0">
              <a:latin typeface="Sitka Small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857628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latin typeface="Times New Roman" pitchFamily="18" charset="0"/>
              </a:rPr>
              <a:t>Бюджетные росписи до муниципальных учреждений культуры </a:t>
            </a:r>
            <a:r>
              <a:rPr lang="ru-RU" sz="3200" b="1" dirty="0" err="1" smtClean="0">
                <a:effectLst/>
                <a:latin typeface="Times New Roman" pitchFamily="18" charset="0"/>
              </a:rPr>
              <a:t>Натальевского</a:t>
            </a:r>
            <a:r>
              <a:rPr lang="ru-RU" sz="3200" b="1" dirty="0" smtClean="0">
                <a:effectLst/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сельского поселения доведены до </a:t>
            </a:r>
            <a:r>
              <a:rPr lang="ru-RU" sz="3200" b="1" dirty="0" smtClean="0">
                <a:latin typeface="Sitka Small" pitchFamily="2" charset="0"/>
              </a:rPr>
              <a:t>01.01.2021 г</a:t>
            </a:r>
            <a:r>
              <a:rPr lang="ru-RU" sz="3200" b="1" dirty="0">
                <a:latin typeface="Sitka Small" pitchFamily="2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8431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поселения в 20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составили 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15806,6 </a:t>
            </a: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тыс.руб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2901996456"/>
              </p:ext>
            </p:extLst>
          </p:nvPr>
        </p:nvGraphicFramePr>
        <p:xfrm>
          <a:off x="642938" y="2357438"/>
          <a:ext cx="8501062" cy="4071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29718" cy="91438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Поступления налогов в бюджет поселения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60497909"/>
              </p:ext>
            </p:extLst>
          </p:nvPr>
        </p:nvGraphicFramePr>
        <p:xfrm>
          <a:off x="214282" y="1285860"/>
          <a:ext cx="8643996" cy="5068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574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33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 </a:t>
                      </a:r>
                      <a:r>
                        <a:rPr lang="ru-RU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 </a:t>
                      </a:r>
                      <a:r>
                        <a:rPr lang="ru-RU" dirty="0"/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6540">
                <a:tc>
                  <a:txBody>
                    <a:bodyPr/>
                    <a:lstStyle/>
                    <a:p>
                      <a:r>
                        <a:rPr lang="ru-RU" dirty="0"/>
                        <a:t>Налог на доходы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877,7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ЕСН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470,4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Налог на имущество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344,8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1973,1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2269,1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Доходы от продажи материальных и нематериальных активов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Прочие</a:t>
                      </a:r>
                      <a:r>
                        <a:rPr lang="ru-RU" baseline="0" dirty="0"/>
                        <a:t> налоги и сборы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56,5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9562,9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11745,6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403350" y="333375"/>
            <a:ext cx="62642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Расходы бюджета </a:t>
            </a:r>
            <a:r>
              <a:rPr lang="ru-RU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Натальевского</a:t>
            </a: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сельского поселения </a:t>
            </a:r>
            <a:r>
              <a:rPr lang="ru-RU" sz="2000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Неклиновского</a:t>
            </a: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 района за 12 месяцев </a:t>
            </a:r>
            <a:r>
              <a:rPr lang="ru-RU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2021 </a:t>
            </a: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года, </a:t>
            </a:r>
          </a:p>
          <a:p>
            <a:pPr algn="ctr" eaLnBrk="1" hangingPunct="1">
              <a:defRPr/>
            </a:pP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всего </a:t>
            </a:r>
            <a:r>
              <a:rPr lang="ru-RU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13597,3 </a:t>
            </a:r>
            <a:r>
              <a:rPr lang="ru-RU" sz="20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Arial Black" pitchFamily="34" charset="0"/>
              </a:rPr>
              <a:t>тыс.рублей.</a:t>
            </a:r>
            <a:endParaRPr lang="ru-RU" sz="2000" dirty="0">
              <a:solidFill>
                <a:schemeClr val="tx2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038600" y="6172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5" name="Диаграмма 6"/>
          <p:cNvGraphicFramePr>
            <a:graphicFrameLocks/>
          </p:cNvGraphicFramePr>
          <p:nvPr/>
        </p:nvGraphicFramePr>
        <p:xfrm>
          <a:off x="1643042" y="1549400"/>
          <a:ext cx="6096000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595444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/>
              <a:t>Ф.0503110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Ф.0503110</a:t>
            </a:r>
            <a:r>
              <a:rPr lang="en-US" sz="3200" dirty="0"/>
              <a:t>m</a:t>
            </a:r>
            <a:endParaRPr lang="ru-RU" sz="3200" dirty="0"/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Ф.0503359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Ф.0503368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Ф.0503371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428892" cy="4023898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Ф.721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737z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lang="ru-RU" sz="3200" dirty="0"/>
              <a:t>738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710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723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en-US" sz="3200" dirty="0"/>
              <a:t>759d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759z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6143636" y="2357430"/>
            <a:ext cx="3000364" cy="414340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Реестр</a:t>
            </a:r>
            <a:r>
              <a:rPr lang="ru-RU" sz="2900" dirty="0"/>
              <a:t> расходных обязательств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Мониторинг</a:t>
            </a: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местных бюджетов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№3 – </a:t>
            </a:r>
            <a:r>
              <a:rPr kumimoji="0" lang="ru-RU" sz="29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</a:t>
            </a: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Форма №4 - ТЭР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№1 - МБ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Сведения об</a:t>
            </a:r>
            <a:r>
              <a:rPr lang="ru-RU" sz="2900" dirty="0"/>
              <a:t> исполнении бюджета муниципального образования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ru-RU" sz="29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Ежемесячная/ежеквартальная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17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Ф.0503387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ф.№2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Сведения о программах ф.№3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Справка о ДТ и КТ МБУК ф. №5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Расшифровка прочих расходов</a:t>
            </a:r>
          </a:p>
          <a:p>
            <a:pPr>
              <a:buFont typeface="Wingdings" pitchFamily="2" charset="2"/>
              <a:buChar char="q"/>
            </a:pPr>
            <a:endParaRPr lang="ru-RU" sz="3200" dirty="0"/>
          </a:p>
          <a:p>
            <a:pPr>
              <a:buNone/>
            </a:pPr>
            <a:endParaRPr lang="ru-RU" sz="32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7554" y="1643050"/>
            <a:ext cx="2571768" cy="71438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000232" y="1000108"/>
            <a:ext cx="500066" cy="50006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357454" cy="2295706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Ф.738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Ф.759</a:t>
            </a:r>
            <a:r>
              <a:rPr lang="en-US" sz="3200" dirty="0"/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Ф.759</a:t>
            </a:r>
            <a:r>
              <a:rPr lang="en-US" sz="3200" dirty="0"/>
              <a:t>z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Ф.769</a:t>
            </a:r>
            <a:r>
              <a:rPr lang="en-US" sz="3200" dirty="0"/>
              <a:t>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200" dirty="0"/>
              <a:t>Ф.769</a:t>
            </a:r>
            <a:r>
              <a:rPr lang="en-US" sz="3200" dirty="0"/>
              <a:t>z</a:t>
            </a:r>
            <a:endParaRPr lang="ru-RU" sz="3200" dirty="0"/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Справка о ДТ и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buSzPct val="80000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КТ МБУК ф. №6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lang="ru-RU" sz="32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5000628" y="2357430"/>
            <a:ext cx="4143372" cy="4143404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«</a:t>
            </a:r>
            <a:r>
              <a:rPr lang="en-US" sz="3400" dirty="0" err="1"/>
              <a:t>oks</a:t>
            </a:r>
            <a:r>
              <a:rPr lang="ru-RU" sz="3400" dirty="0"/>
              <a:t>» и «</a:t>
            </a:r>
            <a:r>
              <a:rPr lang="en-US" sz="3400" dirty="0" err="1"/>
              <a:t>okb</a:t>
            </a:r>
            <a:r>
              <a:rPr lang="ru-RU" sz="3400" dirty="0"/>
              <a:t>»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Ф.0503074 14-МО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Форма №1 контракт «Сведения об определении</a:t>
            </a:r>
            <a:r>
              <a:rPr lang="ru-RU" sz="3400" dirty="0"/>
              <a:t> поставщиков (подрядчиков, исполнителей) для обеспечения государственных  и муниципальных нужд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Оценка ожидаемого исполнения бюджета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Сводка</a:t>
            </a:r>
            <a:r>
              <a:rPr lang="ru-RU" sz="3400" dirty="0"/>
              <a:t> по доходам и плановым показателям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по </a:t>
            </a:r>
            <a:r>
              <a:rPr lang="ru-RU" sz="3400" dirty="0" err="1"/>
              <a:t>ВУСам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Прогноз налоговых и неналоговых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</a:t>
            </a:r>
            <a:r>
              <a:rPr lang="ru-RU" sz="3400" dirty="0"/>
              <a:t> по недоимке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</a:t>
            </a:r>
            <a:r>
              <a:rPr kumimoji="0" lang="ru-RU" sz="34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исп.дох.части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сокр. Недоимки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 динамике долговых обязательств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 исполнения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исполнению доходов и администрированию налогов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объемах потребления ТЭР и задолженности организаций, 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финансируемых 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 счет бюджета поселения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о закупках для муниципальных нужд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 по закупкам УСМП и СОНКО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№22-ЖКХ  «Сведения о работе ЖК организаций в условиях </a:t>
            </a:r>
            <a:r>
              <a:rPr lang="ru-RU" sz="3400" dirty="0" smtClean="0"/>
              <a:t>реформы</a:t>
            </a:r>
            <a:endParaRPr lang="ru-RU" sz="340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 освоении денежных средств, направленных на обеспечение пожарной безопасности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04664"/>
            <a:ext cx="862187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о поквартальном исполнении бюджета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46085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</a:rPr>
              <a:t>№ </a:t>
            </a:r>
            <a:r>
              <a:rPr lang="ru-RU" sz="2800" dirty="0" smtClean="0">
                <a:latin typeface="Times New Roman" pitchFamily="18" charset="0"/>
              </a:rPr>
              <a:t>20 </a:t>
            </a:r>
            <a:r>
              <a:rPr lang="ru-RU" sz="2800" dirty="0">
                <a:latin typeface="Times New Roman" pitchFamily="18" charset="0"/>
              </a:rPr>
              <a:t>от </a:t>
            </a:r>
            <a:r>
              <a:rPr lang="ru-RU" dirty="0" smtClean="0">
                <a:latin typeface="Times New Roman" pitchFamily="18" charset="0"/>
              </a:rPr>
              <a:t>06</a:t>
            </a:r>
            <a:r>
              <a:rPr lang="ru-RU" sz="2800" dirty="0" smtClean="0">
                <a:latin typeface="Times New Roman" pitchFamily="18" charset="0"/>
              </a:rPr>
              <a:t>.04.2021 </a:t>
            </a:r>
            <a:r>
              <a:rPr lang="ru-RU" sz="2800" dirty="0">
                <a:latin typeface="Times New Roman" pitchFamily="18" charset="0"/>
              </a:rPr>
              <a:t>года «Об утверждении отчета об исполнении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за 1 квартал </a:t>
            </a:r>
            <a:r>
              <a:rPr lang="ru-RU" sz="2800" dirty="0" smtClean="0">
                <a:latin typeface="Times New Roman" pitchFamily="18" charset="0"/>
              </a:rPr>
              <a:t>2021 года</a:t>
            </a:r>
            <a:r>
              <a:rPr lang="ru-RU" sz="2800" dirty="0">
                <a:latin typeface="Times New Roman" pitchFamily="18" charset="0"/>
              </a:rPr>
              <a:t>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</a:rPr>
              <a:t>№ </a:t>
            </a:r>
            <a:r>
              <a:rPr lang="ru-RU" dirty="0" smtClean="0">
                <a:latin typeface="Times New Roman" pitchFamily="18" charset="0"/>
              </a:rPr>
              <a:t>29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от </a:t>
            </a:r>
            <a:r>
              <a:rPr lang="ru-RU" sz="2800" dirty="0" smtClean="0">
                <a:latin typeface="Times New Roman" pitchFamily="18" charset="0"/>
              </a:rPr>
              <a:t>05.07.2021 </a:t>
            </a:r>
            <a:r>
              <a:rPr lang="ru-RU" sz="2800" dirty="0">
                <a:latin typeface="Times New Roman" pitchFamily="18" charset="0"/>
              </a:rPr>
              <a:t>года «Об утверждении отчета об исполнении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за </a:t>
            </a:r>
            <a:r>
              <a:rPr lang="en-US" sz="2800" dirty="0">
                <a:latin typeface="Times New Roman" pitchFamily="18" charset="0"/>
              </a:rPr>
              <a:t>I</a:t>
            </a:r>
            <a:r>
              <a:rPr lang="ru-RU" sz="2800" dirty="0">
                <a:latin typeface="Times New Roman" pitchFamily="18" charset="0"/>
              </a:rPr>
              <a:t> полугодие </a:t>
            </a:r>
            <a:r>
              <a:rPr lang="ru-RU" sz="2800" dirty="0" smtClean="0">
                <a:latin typeface="Times New Roman" pitchFamily="18" charset="0"/>
              </a:rPr>
              <a:t>2021 </a:t>
            </a:r>
            <a:r>
              <a:rPr lang="ru-RU" sz="2800" dirty="0">
                <a:latin typeface="Times New Roman" pitchFamily="18" charset="0"/>
              </a:rPr>
              <a:t>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</a:rPr>
              <a:t>№ </a:t>
            </a:r>
            <a:r>
              <a:rPr lang="ru-RU" dirty="0" smtClean="0">
                <a:latin typeface="Times New Roman" pitchFamily="18" charset="0"/>
              </a:rPr>
              <a:t>39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от </a:t>
            </a:r>
            <a:r>
              <a:rPr lang="ru-RU" dirty="0" smtClean="0">
                <a:latin typeface="Times New Roman" pitchFamily="18" charset="0"/>
              </a:rPr>
              <a:t>04</a:t>
            </a:r>
            <a:r>
              <a:rPr lang="ru-RU" sz="2800" dirty="0" smtClean="0">
                <a:latin typeface="Times New Roman" pitchFamily="18" charset="0"/>
              </a:rPr>
              <a:t>.10.2021 </a:t>
            </a:r>
            <a:r>
              <a:rPr lang="ru-RU" sz="2800" dirty="0">
                <a:latin typeface="Times New Roman" pitchFamily="18" charset="0"/>
              </a:rPr>
              <a:t>года «Об утверждении отчета об исполнении бюджета </a:t>
            </a:r>
            <a:r>
              <a:rPr lang="ru-RU" sz="2800" dirty="0" err="1" smtClean="0">
                <a:latin typeface="Times New Roman" pitchFamily="18" charset="0"/>
              </a:rPr>
              <a:t>Натальевского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сельского поселения за 9 месяцев </a:t>
            </a:r>
            <a:r>
              <a:rPr lang="ru-RU" sz="2800" dirty="0" smtClean="0">
                <a:latin typeface="Times New Roman" pitchFamily="18" charset="0"/>
              </a:rPr>
              <a:t>2021 </a:t>
            </a:r>
            <a:r>
              <a:rPr lang="ru-RU" sz="2800" dirty="0">
                <a:latin typeface="Times New Roman" pitchFamily="18" charset="0"/>
              </a:rPr>
              <a:t>года».</a:t>
            </a:r>
            <a:r>
              <a:rPr lang="ru-RU" dirty="0">
                <a:latin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</TotalTime>
  <Words>744</Words>
  <Application>Microsoft Office PowerPoint</Application>
  <PresentationFormat>Экран (4:3)</PresentationFormat>
  <Paragraphs>165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ОТЧЕТ СЕКТОРА  ЭКОНОМИКИ И ФИНАНСОВ за 2021 год</vt:lpstr>
      <vt:lpstr> ОСНОВНЫЕ ЗАДАЧИ СЕКТОРА:</vt:lpstr>
      <vt:lpstr>Слайд 3</vt:lpstr>
      <vt:lpstr>Доходы бюджета поселения в 2021 году составили  15806,6 тыс.руб</vt:lpstr>
      <vt:lpstr>Поступления налогов в бюджет поселения</vt:lpstr>
      <vt:lpstr>Слайд 6</vt:lpstr>
      <vt:lpstr>Годовая отчетность</vt:lpstr>
      <vt:lpstr>Ежемесячная/ежеквартальная отчетность</vt:lpstr>
      <vt:lpstr>Постановление о поквартальном исполнении бюджета</vt:lpstr>
      <vt:lpstr>Для выполнения задач, поставленных перед СЕКТОрОМ экономики и финансов, используются следующие информационные системы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Админ</cp:lastModifiedBy>
  <cp:revision>156</cp:revision>
  <cp:lastPrinted>2021-01-18T08:26:24Z</cp:lastPrinted>
  <dcterms:created xsi:type="dcterms:W3CDTF">2016-03-10T14:49:59Z</dcterms:created>
  <dcterms:modified xsi:type="dcterms:W3CDTF">2022-01-25T11:12:54Z</dcterms:modified>
</cp:coreProperties>
</file>